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7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-78" y="-8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618C-5C17-4ECB-A412-B91CC36596FA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EE519-6C5A-4AEB-9951-321D5E39C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A6E20-E379-4755-BC64-5E8B3BD1040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E04CC-3BCA-472F-AD16-BD50C3215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597BC-4E5C-4E52-957C-0A655B3046F4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159E4-887F-472B-930B-D02BDD266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91041-1DAF-45F1-8675-63976D916E2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128FA-9265-4EF9-9F0A-D5053ADCF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7E0F2-38BE-43A3-9827-D939217F9DE2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85983-A174-443B-83C1-E07512A89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4CB31-8D7C-4D47-8607-FAF541DFC631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F3C3F-593C-44CA-93C8-061C1DA57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85CAF-31D6-4E42-AA9D-9FCA037F5B78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C0961-62BF-4510-8EF1-823565B61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321D8-F66A-4838-BB51-885179F054A2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2674F-C28B-49CB-9AD5-7CE54D8ED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74230-C214-4414-B26C-BA9ED926E110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48D8-7BC2-4B4E-9B17-13A52E88D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98FE1-0567-4D55-9DB6-FE94CF1465A2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EC0E7-0B02-40D0-A74C-5113381C2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D369-1571-4444-A737-0A5B37F6561B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D3B1B-D6F1-414F-B649-160349085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C5684-0E7F-4F50-9E92-1AABC13E121B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5C433-7459-47AC-9D7A-CF0129337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3847C-CBF3-4251-AA3B-3D016F51D9D0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50ADA-CD33-4074-BED0-365F5051E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61891-66E4-4A39-A8F5-22F868C5B1FE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A860B-1B11-4942-A4AE-92B848DC0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08E7-C016-482B-B2B4-393FC1A23C06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4BE2E-67CC-41C6-81C1-D13251683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F1F40-DF65-4BDB-8CFE-96547A2CDD97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12ACA-0A9F-44F9-AA79-5FFEEFB7C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620186-0652-4248-A367-3C704B37C91A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dirty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F4075971-6F4D-4A54-8DD7-B0609A384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petiba.hu/matek/tabor_2014/list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elte.hu/blobs/diplomamunkak/bsc_mattan/2010/medve_noemi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78100" y="1857375"/>
            <a:ext cx="8915400" cy="2263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Tehetséggondozás egy általános beiskolázású gimnáziumban</a:t>
            </a:r>
            <a:endParaRPr lang="hu-H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sz="3500" b="1" dirty="0" smtClean="0"/>
              <a:t>Előadásvázlat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hu-HU" dirty="0"/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/>
              <a:t>Székely Péter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Mai eszközök.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Pl. függvényábrázolások: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Excel (táblázat feltöltése, képlet másolása, grafikon, …)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Geogebra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(csak beírom a parancssorba…)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Ott lapul a mobiltelefon (pl.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Math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Graph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Melyik hogyan dolgozhat?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Hibák?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7651" name="Kép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476717">
            <a:off x="7705725" y="3565525"/>
            <a:ext cx="3074988" cy="259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Kép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4200" y="4691063"/>
            <a:ext cx="2860675" cy="160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Kép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74250">
            <a:off x="8547100" y="387350"/>
            <a:ext cx="3106738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Modellek</a:t>
            </a:r>
          </a:p>
        </p:txBody>
      </p:sp>
      <p:sp>
        <p:nvSpPr>
          <p:cNvPr id="28674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hu-HU" smtClean="0"/>
              <a:t>Jó, ha a gyerek készítsen mértani testeket, tapasztalatot szerezzen a térgeometriához. (Háló, élek, láthatóság, árnyékolás…)</a:t>
            </a:r>
          </a:p>
          <a:p>
            <a:pPr marL="0" indent="0">
              <a:buFont typeface="Wingdings 3" pitchFamily="18" charset="2"/>
              <a:buNone/>
            </a:pPr>
            <a:r>
              <a:rPr lang="hu-HU" smtClean="0"/>
              <a:t>Bátran hajtogassunk! Nem időveszteség.</a:t>
            </a:r>
          </a:p>
          <a:p>
            <a:pPr marL="0" indent="0">
              <a:buFont typeface="Wingdings 3" pitchFamily="18" charset="2"/>
              <a:buNone/>
            </a:pPr>
            <a:r>
              <a:rPr lang="hu-HU" smtClean="0"/>
              <a:t>Tetraéder hajtogatása olló és ragasztó nélkül:</a:t>
            </a:r>
          </a:p>
          <a:p>
            <a:pPr marL="0" indent="0">
              <a:buFont typeface="Wingdings 3" pitchFamily="18" charset="2"/>
              <a:buNone/>
            </a:pPr>
            <a:r>
              <a:rPr lang="hu-HU" smtClean="0">
                <a:hlinkClick r:id="rId2"/>
              </a:rPr>
              <a:t>http://www.petiba.hu/matek/tabor_2014/lista.html</a:t>
            </a:r>
            <a:endParaRPr lang="hu-HU" smtClean="0"/>
          </a:p>
          <a:p>
            <a:pPr marL="0" indent="0">
              <a:buFont typeface="Wingdings 3" pitchFamily="18" charset="2"/>
              <a:buNone/>
            </a:pPr>
            <a:r>
              <a:rPr lang="hu-HU" smtClean="0"/>
              <a:t>(GeoGebra - már létezik a 3D-s változat.)</a:t>
            </a:r>
          </a:p>
        </p:txBody>
      </p:sp>
      <p:pic>
        <p:nvPicPr>
          <p:cNvPr id="28675" name="Kép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513" y="4529138"/>
            <a:ext cx="2846387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Kép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37638" y="4554538"/>
            <a:ext cx="2466975" cy="184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Kép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21338" y="4522788"/>
            <a:ext cx="2852737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Szakkör, fejszámolás</a:t>
            </a:r>
          </a:p>
        </p:txBody>
      </p:sp>
      <p:sp>
        <p:nvSpPr>
          <p:cNvPr id="29698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hu-HU" smtClean="0"/>
              <a:t>Kezdetben versenyfeladatok – elijesztettem a tanulókat</a:t>
            </a:r>
          </a:p>
          <a:p>
            <a:r>
              <a:rPr lang="hu-HU" smtClean="0"/>
              <a:t>Rövid fejszámolás, tréfás feladatok az órák témaköréhez </a:t>
            </a:r>
            <a:r>
              <a:rPr lang="hu-HU" smtClean="0">
                <a:sym typeface="Wingdings" pitchFamily="2" charset="2"/>
              </a:rPr>
              <a:t></a:t>
            </a:r>
            <a:r>
              <a:rPr lang="hu-HU" smtClean="0"/>
              <a:t> kedvet kaptak a szakkörhöz, s később be lehetett csempészni versenypéldát is.</a:t>
            </a:r>
            <a:br>
              <a:rPr lang="hu-HU" smtClean="0"/>
            </a:br>
            <a:r>
              <a:rPr lang="hu-HU" smtClean="0"/>
              <a:t>Az ötleteket sokszor a 2000 feladat… -ból (Róka Sándor), a Bergengóc példatárból (Fazekas Gimn.), vagy a Kenguru feladatokból válogattam.</a:t>
            </a:r>
            <a:br>
              <a:rPr lang="hu-HU" smtClean="0"/>
            </a:br>
            <a:r>
              <a:rPr lang="hu-HU" smtClean="0"/>
              <a:t>Az 5 perces feladatok sok számolási trükk megmutatására adnak lehetőséget, a gyerek megtanulja – ismét – használni a „józan paraszti eszét”.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A matematika nem lezárt</a:t>
            </a:r>
          </a:p>
        </p:txBody>
      </p:sp>
      <p:sp>
        <p:nvSpPr>
          <p:cNvPr id="30722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hu-HU" smtClean="0"/>
              <a:t>Mutassuk meg, hogy van még lehetőség! </a:t>
            </a:r>
            <a:r>
              <a:rPr lang="hu-HU" smtClean="0">
                <a:sym typeface="Wingdings" pitchFamily="2" charset="2"/>
              </a:rPr>
              <a:t></a:t>
            </a:r>
          </a:p>
          <a:p>
            <a:pPr lvl="1"/>
            <a:r>
              <a:rPr lang="hu-HU" smtClean="0">
                <a:sym typeface="Wingdings" pitchFamily="2" charset="2"/>
              </a:rPr>
              <a:t>Fermat-tétel</a:t>
            </a:r>
          </a:p>
          <a:p>
            <a:pPr lvl="1"/>
            <a:r>
              <a:rPr lang="hu-HU" smtClean="0">
                <a:sym typeface="Wingdings" pitchFamily="2" charset="2"/>
              </a:rPr>
              <a:t>Goldbach-sejtés</a:t>
            </a:r>
          </a:p>
          <a:p>
            <a:pPr lvl="1"/>
            <a:r>
              <a:rPr lang="hu-HU" smtClean="0">
                <a:sym typeface="Wingdings" pitchFamily="2" charset="2"/>
              </a:rPr>
              <a:t>4-szín-tétel</a:t>
            </a:r>
          </a:p>
          <a:p>
            <a:pPr lvl="1"/>
            <a:r>
              <a:rPr lang="hu-HU" smtClean="0">
                <a:sym typeface="Wingdings" pitchFamily="2" charset="2"/>
              </a:rPr>
              <a:t>Végtelen sok ikerprím</a:t>
            </a:r>
          </a:p>
          <a:p>
            <a:pPr lvl="1"/>
            <a:r>
              <a:rPr lang="hu-HU" smtClean="0">
                <a:sym typeface="Wingdings" pitchFamily="2" charset="2"/>
              </a:rPr>
              <a:t>Fraktálok világa</a:t>
            </a:r>
          </a:p>
          <a:p>
            <a:pPr lvl="1"/>
            <a:r>
              <a:rPr lang="hu-HU" smtClean="0">
                <a:sym typeface="Wingdings" pitchFamily="2" charset="2"/>
              </a:rPr>
              <a:t>Parkettázások</a:t>
            </a:r>
          </a:p>
          <a:p>
            <a:pPr lvl="1"/>
            <a:r>
              <a:rPr lang="hu-HU" smtClean="0">
                <a:sym typeface="Wingdings" pitchFamily="2" charset="2"/>
              </a:rPr>
              <a:t>…</a:t>
            </a: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Matematikatábor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Minden évben kikövetelik a gyerekek a szakkör folytatását…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5-7 napos tábor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De. előadások, feladatok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Du. kirándulás, s közben a várva várt fejtörők: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Három törpe ül egy fa alatt. Egy bagoly álmukban megtiszteli őket. Amikor felébrednek harsányan nevetnek. Abba fogják-e hagyni? (Ha rájön, hogy az ő feje is „sáros”, akkor már nem nevet.)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Hány bástyát/futót/lovat lehet lehelyezni a sakktáblán, hogy ne üssék egymást?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Egy szórakozott professzor mindig arra a metróra száll, amelyik előbb jön. Azt veszi észre, hogy az esetek 90 %-ban rossz irányban utazott. Hogyan lehetséges ez, ha egyenlő időközönként járnak a metrók mindkét irányban?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Lovagos, lókötős példák… (Hölgy vagy a tigris? Mi a címe ennek a könyvnek?, …)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Este/éjjel társasozás!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u="sng" dirty="0">
                <a:solidFill>
                  <a:srgbClr val="FF0000"/>
                </a:solidFill>
              </a:rPr>
              <a:t>http://www.petiba.hu/index.php?menu=matek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KöMaL fontossága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 tetszik a gyerekeknek?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Alakja (A5-ös)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Ismerősök (tanár/diák) nevének felfedezése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Komoly kinézetű, tartalmú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„net”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-en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is fent van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Fent vannak az eredmények is (a saját honlapunkra is tegyük fel!)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Fénymásolok feladatsort kicsiben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befér a farzsebébe, s büszkén nézegeti a villamoson…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Mezei Ferenc (Rákóczi Gimn.)</a:t>
            </a:r>
          </a:p>
        </p:txBody>
      </p:sp>
      <p:sp>
        <p:nvSpPr>
          <p:cNvPr id="33794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hu-HU" smtClean="0"/>
              <a:t>„A Rákóczi Gimnáziumban lelkes tanárom, Holics László biztatására megrendeltem a Középiskolai Matematikai és Fizikai Lapokat, de azokat olvasás nélkül félretettem. A nyári szünetben egy esős napon elővettem a lap számait, s elkezdtem megoldani a példákat. Egy hónap múlva kiszámítottam megoldásaim pontszámát, s kitűnt, hogy megnyerhettem volna a versenyt.”</a:t>
            </a:r>
          </a:p>
          <a:p>
            <a:pPr marL="0" indent="0">
              <a:buFont typeface="Wingdings 3" pitchFamily="18" charset="2"/>
              <a:buNone/>
            </a:pPr>
            <a:r>
              <a:rPr lang="hu-HU" smtClean="0"/>
              <a:t>(idézet a „Marslakókból”, 176. oldal)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Wigner Jenő (Fasori ev. Gimn. diákja)</a:t>
            </a:r>
          </a:p>
        </p:txBody>
      </p:sp>
      <p:sp>
        <p:nvSpPr>
          <p:cNvPr id="34818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hu-HU" smtClean="0"/>
              <a:t>„Arra szeretném ráirányítani a figyelmet, hogy mennyire tanárainknak köszönhetjük érdeklődésünket, magatartásunkat a tudomány iránt. Az én történetem Magyarországon kezdődött el a gimnáziumban, ahol matematikatanárom Rátz László könyveket adott olvasásra, érzéket fejlesztett ki bennem tárgyának szépsége iránt. Az volt a szép a fasori gimnáziumban, hogy a tanárokat érdekelte a tanítás.”</a:t>
            </a:r>
          </a:p>
          <a:p>
            <a:pPr marL="0" indent="0">
              <a:buFont typeface="Wingdings 3" pitchFamily="18" charset="2"/>
              <a:buNone/>
            </a:pPr>
            <a:r>
              <a:rPr lang="hu-HU" smtClean="0"/>
              <a:t>(idézet a „Marslakókból”, 182. oldal)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Legyen a tanulóé a matematika!</a:t>
            </a:r>
          </a:p>
        </p:txBody>
      </p:sp>
      <p:sp>
        <p:nvSpPr>
          <p:cNvPr id="19458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hu-HU" smtClean="0"/>
              <a:t>Tehetséggondozást mindenféle iskolában, s mindenféle korú gyermekkel lehet végezni. Természetesen minden gyermekhez másképpen kell hozzáállni, másképpen kell megközelíteni.</a:t>
            </a:r>
          </a:p>
          <a:p>
            <a:r>
              <a:rPr lang="hu-HU" smtClean="0"/>
              <a:t>A pedagógia mai állása szerint szokásainkat, nézeteinket igen nehéz megváltoztatni. A gyerek szokásait is. Ehhez van 12 évünk. Jól felépítetten, precízen, komoly munkával kell a gyerekhez közel hozni a matematikát. Be kell őt indítani. Legyen önálló, legyen övé a matematika. Ebből a 12 évből kapunk 4-6 évet…</a:t>
            </a:r>
          </a:p>
          <a:p>
            <a:r>
              <a:rPr lang="hu-HU" smtClean="0"/>
              <a:t>Meg kell ismernünk kollégáink által végzett munkát, hogy folytatni tudjuk azt. Legyünk kíváncsiak az előzményekre, a korábbi iskolákra!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Minden gyerek tehetséges</a:t>
            </a:r>
          </a:p>
        </p:txBody>
      </p:sp>
      <p:sp>
        <p:nvSpPr>
          <p:cNvPr id="20482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hu-HU" smtClean="0"/>
              <a:t>A tehetség csak akkor bontakozik ki, ha az övé az, amit csinál, ha lelkesen és </a:t>
            </a:r>
            <a:r>
              <a:rPr lang="hu-HU" i="1" smtClean="0"/>
              <a:t>önállóan</a:t>
            </a:r>
            <a:r>
              <a:rPr lang="hu-HU" smtClean="0"/>
              <a:t> végzi a feladatát. Ehhez nem kell feladni a precizitást…</a:t>
            </a:r>
          </a:p>
          <a:p>
            <a:r>
              <a:rPr lang="hu-HU" smtClean="0"/>
              <a:t>Olyan problémák elé állítsuk, melyekhez hozzá mer fogni, melyeket még éppen meg tud oldani.</a:t>
            </a:r>
          </a:p>
          <a:p>
            <a:r>
              <a:rPr lang="hu-HU" smtClean="0"/>
              <a:t>Fontos, hogy elégedett legyen magával a diák.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4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Királynak érzi-e magát a diák?</a:t>
            </a:r>
            <a:r>
              <a:rPr lang="hu-H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hu-H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sz="3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(önbizalomhiány, realitás, túlzott önbizalom, …)</a:t>
            </a:r>
            <a:endParaRPr lang="hu-HU" sz="3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1506" name="Tartalom helye 10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30450" y="2698750"/>
            <a:ext cx="2338388" cy="2632075"/>
          </a:xfrm>
        </p:spPr>
      </p:pic>
      <p:pic>
        <p:nvPicPr>
          <p:cNvPr id="21507" name="Tartalom helye 11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180388" y="2771775"/>
            <a:ext cx="2335212" cy="2486025"/>
          </a:xfrm>
        </p:spPr>
      </p:pic>
      <p:pic>
        <p:nvPicPr>
          <p:cNvPr id="21508" name="Kép 1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3038" y="2701925"/>
            <a:ext cx="2409825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Meglátások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szünetben fülembe súgja: „ezt most értem, ez az anyagrész tetszik…”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Mindenkinek más tetszik: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analitikus felépítés, rendszerezés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„felnőttes dolgok” (logaritmus, trigonometria…)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grafikonok statisztikai huncutságai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valószínűségi feladatok a játékokban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 kell lovagolni ezt az érzést! Most menni fog!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Játékszeretet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gyermek alapvetően szereti a játékot. Be kell vinni az órára, sőt le kell játszani!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kártya,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sakk,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mancala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amőba (véges/végtelen),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ajtogatások,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Az osztályban a szerepek újrarendeződhetnek, visszaszerezhetjük a végén kullogó gyereket is.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 új feladat: meg kell tanítani a gyerekeket játszani!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Értékelés</a:t>
            </a:r>
          </a:p>
        </p:txBody>
      </p:sp>
      <p:sp>
        <p:nvSpPr>
          <p:cNvPr id="24578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hu-HU" smtClean="0"/>
              <a:t>A gimnazisták is örülnek a jogos elismerésnek. Talán kezdetben a jutalomért, később a dicsőségért, s a matematikában megtalált örömért kérnek minden órán szorgalmit. Készülni kell a kérésre! A lassan bevezetett versengés (szorgalmi, házi pontverseny, Abacus/KöMaL, országos versenyek, …) eredménye egy pozitív versengést alakíthat ki az osztályban.</a:t>
            </a:r>
          </a:p>
          <a:p>
            <a:pPr marL="0" indent="0">
              <a:buFont typeface="Wingdings 3" pitchFamily="18" charset="2"/>
              <a:buNone/>
            </a:pPr>
            <a:r>
              <a:rPr lang="hu-HU" smtClean="0"/>
              <a:t>Merjünk bátran ötösöket „szórni”!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774393">
            <a:off x="1254125" y="492125"/>
            <a:ext cx="4049713" cy="57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Kép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91959">
            <a:off x="4427538" y="360363"/>
            <a:ext cx="4757737" cy="673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Kép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534423">
            <a:off x="7597775" y="1341438"/>
            <a:ext cx="37084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Szövegdoboz 5"/>
          <p:cNvSpPr txBox="1">
            <a:spLocks noChangeArrowheads="1"/>
          </p:cNvSpPr>
          <p:nvPr/>
        </p:nvSpPr>
        <p:spPr bwMode="auto">
          <a:xfrm>
            <a:off x="1635125" y="5808663"/>
            <a:ext cx="9813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Century Gothic" pitchFamily="34" charset="0"/>
              </a:rPr>
              <a:t>Sokszor csak utólag mondom meg, honnan valók a feladatok. Nagyon büszkék magukra…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ím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hu-HU" smtClean="0"/>
              <a:t>Egyedül nem megy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Pályám indítása, biztatások (Szüleim, családom, kollégáim támogatása, Némethy Kati néni, Varga György, …)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Vezetőtanárságom, mentortanárságom alatt igyekszem továbbadni. Fiatal kollégáink felkarolása.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Munkaközösség ereje. Meg kell újulni. Tartsuk karban magunkat! (Példaértékű Kiss Géza tanár úr közösségformálása az Apáczaiban. Sokat tanultunk egymás óráiból, helyzetelemzéseiből, megoldásaiból: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Pirity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Tamás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Jenga-tornya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Magyar Eszter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SET-játéka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ridzs-feladványok, geometriai kitekintések, …)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Eredmény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SET-játék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hu-H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10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</a:t>
            </a:r>
            <a:r>
              <a:rPr lang="hu-H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www.cs.elte.hu/blobs/diplomamunkak/bsc_mattan/2010/medve_noemi.pdf</a:t>
            </a:r>
            <a:endParaRPr lang="hu-HU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Bridzs-szakkör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Táblás játékok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</TotalTime>
  <Words>772</Words>
  <Application>Microsoft Office PowerPoint</Application>
  <PresentationFormat>Egyéni</PresentationFormat>
  <Paragraphs>94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Tervezősablon</vt:lpstr>
      </vt:variant>
      <vt:variant>
        <vt:i4>17</vt:i4>
      </vt:variant>
      <vt:variant>
        <vt:lpstr>Diacímek</vt:lpstr>
      </vt:variant>
      <vt:variant>
        <vt:i4>17</vt:i4>
      </vt:variant>
    </vt:vector>
  </HeadingPairs>
  <TitlesOfParts>
    <vt:vector size="39" baseType="lpstr">
      <vt:lpstr>Century Gothic</vt:lpstr>
      <vt:lpstr>Arial</vt:lpstr>
      <vt:lpstr>Wingdings 3</vt:lpstr>
      <vt:lpstr>Calibri</vt:lpstr>
      <vt:lpstr>Wingdings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Szálak</vt:lpstr>
      <vt:lpstr>Tehetséggondozás egy általános beiskolázású gimnáziumban</vt:lpstr>
      <vt:lpstr>Legyen a tanulóé a matematika!</vt:lpstr>
      <vt:lpstr>Minden gyerek tehetséges</vt:lpstr>
      <vt:lpstr>Királynak érzi-e magát a diák? (önbizalomhiány, realitás, túlzott önbizalom, …)</vt:lpstr>
      <vt:lpstr>Meglátások</vt:lpstr>
      <vt:lpstr>Játékszeretet</vt:lpstr>
      <vt:lpstr>Értékelés</vt:lpstr>
      <vt:lpstr>8. dia</vt:lpstr>
      <vt:lpstr>Egyedül nem megy</vt:lpstr>
      <vt:lpstr>Mai eszközök.</vt:lpstr>
      <vt:lpstr>Modellek</vt:lpstr>
      <vt:lpstr>Szakkör, fejszámolás</vt:lpstr>
      <vt:lpstr>A matematika nem lezárt</vt:lpstr>
      <vt:lpstr>Matematikatábor</vt:lpstr>
      <vt:lpstr>KöMaL fontossága</vt:lpstr>
      <vt:lpstr>Mezei Ferenc (Rákóczi Gimn.)</vt:lpstr>
      <vt:lpstr>Wigner Jenő (Fasori ev. Gimn. diákja)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Tehetséggondozás egy általános beiskolázású gimnáziumban</dc:title>
  <dc:creator>Székely Péter</dc:creator>
  <cp:lastModifiedBy>IRODA</cp:lastModifiedBy>
  <cp:revision>18</cp:revision>
  <dcterms:created xsi:type="dcterms:W3CDTF">2014-07-23T19:08:14Z</dcterms:created>
  <dcterms:modified xsi:type="dcterms:W3CDTF">2017-11-16T09:01:21Z</dcterms:modified>
</cp:coreProperties>
</file>